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65" r:id="rId4"/>
    <p:sldId id="258" r:id="rId5"/>
    <p:sldId id="267" r:id="rId6"/>
    <p:sldId id="259" r:id="rId7"/>
    <p:sldId id="270" r:id="rId8"/>
    <p:sldId id="266" r:id="rId9"/>
    <p:sldId id="261" r:id="rId10"/>
    <p:sldId id="268" r:id="rId11"/>
    <p:sldId id="262" r:id="rId12"/>
    <p:sldId id="263" r:id="rId13"/>
    <p:sldId id="269" r:id="rId14"/>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104" y="-1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tags" Target="tags/tag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680A80-D33C-4E8F-9E93-CFBCC552C6C9}" type="datetimeFigureOut">
              <a:rPr lang="en-AU" smtClean="0"/>
              <a:t>22/09/16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80A80-D33C-4E8F-9E93-CFBCC552C6C9}" type="datetimeFigureOut">
              <a:rPr lang="en-AU" smtClean="0"/>
              <a:t>22/09/16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3680A80-D33C-4E8F-9E93-CFBCC552C6C9}" type="datetimeFigureOut">
              <a:rPr lang="en-AU" smtClean="0"/>
              <a:t>22/09/16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4E6BAC0-3B97-40DC-8912-92436987E775}" type="slidenum">
              <a:rPr lang="en-AU" smtClean="0"/>
              <a:t>‹#›</a:t>
            </a:fld>
            <a:endParaRPr lang="en-A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80A80-D33C-4E8F-9E93-CFBCC552C6C9}" type="datetimeFigureOut">
              <a:rPr lang="en-AU" smtClean="0"/>
              <a:t>22/09/16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4E6BAC0-3B97-40DC-8912-92436987E775}" type="slidenum">
              <a:rPr lang="en-AU" smtClean="0"/>
              <a:t>‹#›</a:t>
            </a:fld>
            <a:endParaRPr lang="en-AU"/>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80A80-D33C-4E8F-9E93-CFBCC552C6C9}" type="datetimeFigureOut">
              <a:rPr lang="en-AU" smtClean="0"/>
              <a:t>22/09/16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3680A80-D33C-4E8F-9E93-CFBCC552C6C9}" type="datetimeFigureOut">
              <a:rPr lang="en-AU" smtClean="0"/>
              <a:t>22/09/16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4E6BAC0-3B97-40DC-8912-92436987E775}" type="slidenum">
              <a:rPr lang="en-AU" smtClean="0"/>
              <a:t>‹#›</a:t>
            </a:fld>
            <a:endParaRPr lang="en-AU"/>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680A80-D33C-4E8F-9E93-CFBCC552C6C9}" type="datetimeFigureOut">
              <a:rPr lang="en-AU" smtClean="0"/>
              <a:t>22/09/16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80A80-D33C-4E8F-9E93-CFBCC552C6C9}" type="datetimeFigureOut">
              <a:rPr lang="en-AU" smtClean="0"/>
              <a:t>22/09/16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3680A80-D33C-4E8F-9E93-CFBCC552C6C9}" type="datetimeFigureOut">
              <a:rPr lang="en-AU" smtClean="0"/>
              <a:t>22/09/16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4E6BAC0-3B97-40DC-8912-92436987E775}"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3680A80-D33C-4E8F-9E93-CFBCC552C6C9}" type="datetimeFigureOut">
              <a:rPr lang="en-AU" smtClean="0"/>
              <a:t>22/09/16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4E6BAC0-3B97-40DC-8912-92436987E775}" type="slidenum">
              <a:rPr lang="en-AU" smtClean="0"/>
              <a:t>‹#›</a:t>
            </a:fld>
            <a:endParaRPr lang="en-A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80A80-D33C-4E8F-9E93-CFBCC552C6C9}" type="datetimeFigureOut">
              <a:rPr lang="en-AU" smtClean="0"/>
              <a:t>22/09/16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4E6BAC0-3B97-40DC-8912-92436987E775}" type="slidenum">
              <a:rPr lang="en-AU" smtClean="0"/>
              <a:t>‹#›</a:t>
            </a:fld>
            <a:endParaRPr lang="en-A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3680A80-D33C-4E8F-9E93-CFBCC552C6C9}" type="datetimeFigureOut">
              <a:rPr lang="en-AU" smtClean="0"/>
              <a:t>22/09/16</a:t>
            </a:fld>
            <a:endParaRPr lang="en-A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A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4E6BAC0-3B97-40DC-8912-92436987E775}" type="slidenum">
              <a:rPr lang="en-AU" smtClean="0"/>
              <a:t>‹#›</a:t>
            </a:fld>
            <a:endParaRPr lang="en-A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b="0" i="0" u="none"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png"/><Relationship Id="rId6"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36912"/>
            <a:ext cx="7772400" cy="1944216"/>
          </a:xfrm>
        </p:spPr>
        <p:txBody>
          <a:bodyPr>
            <a:normAutofit/>
          </a:bodyPr>
          <a:lstStyle/>
          <a:p>
            <a:r>
              <a:rPr lang="en-AU" sz="6000" dirty="0" smtClean="0"/>
              <a:t>Crestwood High School</a:t>
            </a:r>
            <a:endParaRPr lang="en-AU" sz="6000" dirty="0"/>
          </a:p>
        </p:txBody>
      </p:sp>
      <p:sp>
        <p:nvSpPr>
          <p:cNvPr id="3" name="Subtitle 2"/>
          <p:cNvSpPr>
            <a:spLocks noGrp="1"/>
          </p:cNvSpPr>
          <p:nvPr>
            <p:ph type="subTitle" idx="1"/>
          </p:nvPr>
        </p:nvSpPr>
        <p:spPr>
          <a:xfrm>
            <a:off x="1371600" y="4437112"/>
            <a:ext cx="6400800" cy="1008112"/>
          </a:xfrm>
        </p:spPr>
        <p:txBody>
          <a:bodyPr>
            <a:normAutofit/>
          </a:bodyPr>
          <a:lstStyle/>
          <a:p>
            <a:r>
              <a:rPr lang="en-AU" sz="3600" dirty="0" smtClean="0"/>
              <a:t>Student programs</a:t>
            </a:r>
            <a:endParaRPr lang="en-AU" sz="3600" dirty="0"/>
          </a:p>
        </p:txBody>
      </p:sp>
      <p:pic>
        <p:nvPicPr>
          <p:cNvPr id="1026"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3093" y="5445749"/>
            <a:ext cx="936104" cy="11950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escription goes he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553" y="581600"/>
            <a:ext cx="3600400" cy="2694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28" name="Picture 4" descr="Description goes he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522204"/>
            <a:ext cx="3672408" cy="275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2477669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916832"/>
            <a:ext cx="8424935" cy="4209331"/>
          </a:xfrm>
        </p:spPr>
        <p:txBody>
          <a:bodyPr>
            <a:normAutofit lnSpcReduction="10000"/>
          </a:bodyPr>
          <a:lstStyle/>
          <a:p>
            <a:r>
              <a:rPr lang="en-AU" dirty="0"/>
              <a:t>8 face to face meetings from March – October</a:t>
            </a:r>
          </a:p>
          <a:p>
            <a:r>
              <a:rPr lang="en-AU" dirty="0"/>
              <a:t>Meetings are 8am – 9.30am with breakfast provided</a:t>
            </a:r>
          </a:p>
          <a:p>
            <a:r>
              <a:rPr lang="en-AU" dirty="0"/>
              <a:t>Shadowing or work activity provided at mentors work place or alternate selected venue (University open day, local court house etc.)</a:t>
            </a:r>
          </a:p>
          <a:p>
            <a:r>
              <a:rPr lang="en-AU" dirty="0"/>
              <a:t>Emails / texting between meetings. (All texts and emails provided to coordinators</a:t>
            </a:r>
            <a:r>
              <a:rPr lang="en-AU" dirty="0" smtClean="0"/>
              <a:t>)</a:t>
            </a:r>
          </a:p>
          <a:p>
            <a:r>
              <a:rPr lang="en-AU" dirty="0"/>
              <a:t>5 Hospitality students serve breakfast and coffees to mentors/mentees. </a:t>
            </a:r>
          </a:p>
          <a:p>
            <a:r>
              <a:rPr lang="en-AU" dirty="0"/>
              <a:t>Barista Boys Program (Yr10 &amp; 11 Boys) make hot beverages. </a:t>
            </a:r>
            <a:r>
              <a:rPr lang="en-AU" dirty="0" smtClean="0"/>
              <a:t>		</a:t>
            </a:r>
            <a:endParaRPr lang="en-AU" dirty="0"/>
          </a:p>
        </p:txBody>
      </p:sp>
      <p:sp>
        <p:nvSpPr>
          <p:cNvPr id="3" name="Title 2"/>
          <p:cNvSpPr>
            <a:spLocks noGrp="1"/>
          </p:cNvSpPr>
          <p:nvPr>
            <p:ph type="title"/>
          </p:nvPr>
        </p:nvSpPr>
        <p:spPr/>
        <p:txBody>
          <a:bodyPr/>
          <a:lstStyle/>
          <a:p>
            <a:r>
              <a:rPr lang="en-AU" dirty="0" smtClean="0"/>
              <a:t>                  Structure </a:t>
            </a:r>
            <a:r>
              <a:rPr lang="en-AU" dirty="0"/>
              <a:t>of  Program</a:t>
            </a:r>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562696"/>
            <a:ext cx="864795" cy="109819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cstate="print"/>
          <a:srcRect/>
          <a:stretch>
            <a:fillRect/>
          </a:stretch>
        </p:blipFill>
        <p:spPr bwMode="auto">
          <a:xfrm>
            <a:off x="6444208" y="5562695"/>
            <a:ext cx="1979841" cy="980728"/>
          </a:xfrm>
          <a:prstGeom prst="rect">
            <a:avLst/>
          </a:prstGeom>
          <a:noFill/>
          <a:ln w="9525">
            <a:noFill/>
            <a:miter lim="800000"/>
            <a:headEnd/>
            <a:tailEnd/>
          </a:ln>
        </p:spPr>
      </p:pic>
      <p:pic>
        <p:nvPicPr>
          <p:cNvPr id="6" name="Picture 2" descr="C:\Users\dimitra.telidis\Pictures\2015-05-26 Mentoring 2015\Mentoring 2015 02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260648"/>
            <a:ext cx="2369919"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4112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772816"/>
            <a:ext cx="8352927" cy="4353347"/>
          </a:xfrm>
        </p:spPr>
        <p:txBody>
          <a:bodyPr>
            <a:normAutofit/>
          </a:bodyPr>
          <a:lstStyle/>
          <a:p>
            <a:r>
              <a:rPr lang="en-AU" dirty="0" smtClean="0"/>
              <a:t>Rock </a:t>
            </a:r>
            <a:r>
              <a:rPr lang="en-AU" dirty="0"/>
              <a:t>and water focuses on developing positive social skills and awareness in general through a psycho physical education program. It </a:t>
            </a:r>
            <a:r>
              <a:rPr lang="en-AU" dirty="0" smtClean="0"/>
              <a:t>utilises </a:t>
            </a:r>
            <a:r>
              <a:rPr lang="en-AU" dirty="0"/>
              <a:t>periods of physical activity followed by self reflection and group discussion. </a:t>
            </a:r>
          </a:p>
          <a:p>
            <a:r>
              <a:rPr lang="en-AU" dirty="0"/>
              <a:t>It has been used at Crestwood High to address the needs </a:t>
            </a:r>
            <a:r>
              <a:rPr lang="en-AU" dirty="0" smtClean="0"/>
              <a:t>for </a:t>
            </a:r>
            <a:r>
              <a:rPr lang="en-AU" dirty="0"/>
              <a:t>students having social and peer difficulties in year 7 and 8. </a:t>
            </a:r>
            <a:endParaRPr lang="en-AU" dirty="0" smtClean="0"/>
          </a:p>
          <a:p>
            <a:r>
              <a:rPr lang="en-AU" dirty="0" smtClean="0"/>
              <a:t>It </a:t>
            </a:r>
            <a:r>
              <a:rPr lang="en-AU" dirty="0"/>
              <a:t>has been most successful in engaging boys to develop a language of appropriate behaviour and an ability to think before they act, in addition to raising self esteem and </a:t>
            </a:r>
            <a:r>
              <a:rPr lang="en-AU" dirty="0" smtClean="0"/>
              <a:t>	confidence</a:t>
            </a:r>
            <a:r>
              <a:rPr lang="en-AU" dirty="0"/>
              <a:t>. For girls, it has been vital in addressing self </a:t>
            </a:r>
            <a:r>
              <a:rPr lang="en-AU" dirty="0" smtClean="0"/>
              <a:t>	esteem </a:t>
            </a:r>
            <a:r>
              <a:rPr lang="en-AU" dirty="0"/>
              <a:t>issues. </a:t>
            </a:r>
          </a:p>
          <a:p>
            <a:endParaRPr lang="en-AU" dirty="0"/>
          </a:p>
        </p:txBody>
      </p:sp>
      <p:sp>
        <p:nvSpPr>
          <p:cNvPr id="3" name="Title 2"/>
          <p:cNvSpPr>
            <a:spLocks noGrp="1"/>
          </p:cNvSpPr>
          <p:nvPr>
            <p:ph type="title"/>
          </p:nvPr>
        </p:nvSpPr>
        <p:spPr/>
        <p:txBody>
          <a:bodyPr/>
          <a:lstStyle/>
          <a:p>
            <a:r>
              <a:rPr lang="en-AU" dirty="0" smtClean="0"/>
              <a:t>Rock &amp; Water Program</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5456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4368" y="1863752"/>
            <a:ext cx="8094769" cy="4209331"/>
          </a:xfrm>
        </p:spPr>
        <p:txBody>
          <a:bodyPr>
            <a:normAutofit/>
          </a:bodyPr>
          <a:lstStyle/>
          <a:p>
            <a:r>
              <a:rPr lang="en-AU" dirty="0" smtClean="0"/>
              <a:t>This </a:t>
            </a:r>
            <a:r>
              <a:rPr lang="en-AU" dirty="0"/>
              <a:t>program aims to develop students’ skills, strengths and abilities to create their own pathways and achieve their future aspirations. </a:t>
            </a:r>
            <a:r>
              <a:rPr lang="en-US" dirty="0"/>
              <a:t>This is achieved through facilitated workshops based around </a:t>
            </a:r>
            <a:r>
              <a:rPr lang="en-AU" dirty="0"/>
              <a:t>improving young people’s employability, career development and life skills. </a:t>
            </a:r>
          </a:p>
          <a:p>
            <a:r>
              <a:rPr lang="en-US" dirty="0"/>
              <a:t>Creating opportunities outside the classroom and within the local business community to expand the awareness of linkages between education and career </a:t>
            </a:r>
            <a:r>
              <a:rPr lang="en-US" dirty="0" smtClean="0"/>
              <a:t>  	opportunity </a:t>
            </a:r>
            <a:r>
              <a:rPr lang="en-US" dirty="0"/>
              <a:t>and the importance of networking.</a:t>
            </a:r>
            <a:endParaRPr lang="en-AU" dirty="0"/>
          </a:p>
          <a:p>
            <a:endParaRPr lang="en-AU" dirty="0"/>
          </a:p>
        </p:txBody>
      </p:sp>
      <p:sp>
        <p:nvSpPr>
          <p:cNvPr id="3" name="Title 2"/>
          <p:cNvSpPr>
            <a:spLocks noGrp="1"/>
          </p:cNvSpPr>
          <p:nvPr>
            <p:ph type="title"/>
          </p:nvPr>
        </p:nvSpPr>
        <p:spPr/>
        <p:txBody>
          <a:bodyPr>
            <a:normAutofit fontScale="90000"/>
          </a:bodyPr>
          <a:lstStyle/>
          <a:p>
            <a:r>
              <a:rPr lang="en-AU" dirty="0" smtClean="0"/>
              <a:t>                 Work Readiness – Transition </a:t>
            </a:r>
            <a:br>
              <a:rPr lang="en-AU" dirty="0" smtClean="0"/>
            </a:br>
            <a:r>
              <a:rPr lang="en-AU" dirty="0" smtClean="0"/>
              <a:t>                Program (Years 10 – 12)</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CAREERS\Crestwood Newsletter Articles\Photos\2009 WEX PHOTOS\Crestwood work experience\P10504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4368" y="260648"/>
            <a:ext cx="2112235"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670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348880"/>
            <a:ext cx="7804389" cy="4104456"/>
          </a:xfrm>
        </p:spPr>
        <p:txBody>
          <a:bodyPr/>
          <a:lstStyle/>
          <a:p>
            <a:pPr marL="0" indent="0">
              <a:buNone/>
            </a:pPr>
            <a:r>
              <a:rPr lang="en-US" b="1" u="sng" dirty="0"/>
              <a:t>Work Readiness Program</a:t>
            </a:r>
            <a:endParaRPr lang="en-AU" dirty="0"/>
          </a:p>
          <a:p>
            <a:r>
              <a:rPr lang="en-US" dirty="0" smtClean="0"/>
              <a:t>6 </a:t>
            </a:r>
            <a:r>
              <a:rPr lang="en-US" dirty="0"/>
              <a:t>Workshops</a:t>
            </a:r>
            <a:r>
              <a:rPr lang="en-US" i="1" dirty="0"/>
              <a:t> (</a:t>
            </a:r>
            <a:r>
              <a:rPr lang="en-US" dirty="0"/>
              <a:t>Goal Setting &amp; Action Planning, Employment skills &amp; competencies, Resume Writing, Interview Skills &amp; etiquette, Rights and responsibilities of employees)</a:t>
            </a:r>
            <a:endParaRPr lang="en-AU" dirty="0"/>
          </a:p>
          <a:p>
            <a:r>
              <a:rPr lang="en-US" dirty="0" smtClean="0"/>
              <a:t>Student </a:t>
            </a:r>
            <a:r>
              <a:rPr lang="en-US" dirty="0"/>
              <a:t>interviews (Individual Transition Plans</a:t>
            </a:r>
            <a:r>
              <a:rPr lang="en-US" dirty="0" smtClean="0"/>
              <a:t>)</a:t>
            </a:r>
          </a:p>
          <a:p>
            <a:r>
              <a:rPr lang="en-US" dirty="0"/>
              <a:t>Work Experience, work trials, taster days, careers expos</a:t>
            </a:r>
            <a:endParaRPr lang="en-AU" dirty="0"/>
          </a:p>
          <a:p>
            <a:r>
              <a:rPr lang="en-US" dirty="0"/>
              <a:t>Seminars from industry and Group Training Associations.</a:t>
            </a:r>
            <a:endParaRPr lang="en-AU" dirty="0"/>
          </a:p>
          <a:p>
            <a:endParaRPr lang="en-AU" dirty="0"/>
          </a:p>
        </p:txBody>
      </p:sp>
      <p:sp>
        <p:nvSpPr>
          <p:cNvPr id="3" name="Title 2"/>
          <p:cNvSpPr>
            <a:spLocks noGrp="1"/>
          </p:cNvSpPr>
          <p:nvPr>
            <p:ph type="title"/>
          </p:nvPr>
        </p:nvSpPr>
        <p:spPr/>
        <p:txBody>
          <a:bodyPr>
            <a:normAutofit fontScale="90000"/>
          </a:bodyPr>
          <a:lstStyle/>
          <a:p>
            <a:r>
              <a:rPr lang="en-AU" dirty="0" smtClean="0"/>
              <a:t>                  Work </a:t>
            </a:r>
            <a:r>
              <a:rPr lang="en-AU" dirty="0"/>
              <a:t>Readiness – Transition </a:t>
            </a:r>
            <a:br>
              <a:rPr lang="en-AU" dirty="0"/>
            </a:br>
            <a:r>
              <a:rPr lang="en-AU" dirty="0"/>
              <a:t>            </a:t>
            </a:r>
            <a:r>
              <a:rPr lang="en-AU" dirty="0" smtClean="0"/>
              <a:t>      </a:t>
            </a:r>
            <a:r>
              <a:rPr lang="en-AU" dirty="0"/>
              <a:t>Program (Years 10 – 12)</a:t>
            </a:r>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CAREERS\Crestwood Newsletter Articles\Photos\2009 WEX PHOTOS\Crestwood work experience\P10504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60648"/>
            <a:ext cx="2410163" cy="1807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5758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46193" y="3789041"/>
            <a:ext cx="7408333" cy="2264018"/>
          </a:xfrm>
        </p:spPr>
        <p:txBody>
          <a:bodyPr>
            <a:normAutofit/>
          </a:bodyPr>
          <a:lstStyle/>
          <a:p>
            <a:pPr marL="457200" indent="-457200">
              <a:buFont typeface="Wingdings" panose="05000000000000000000" pitchFamily="2" charset="2"/>
              <a:buChar char="v"/>
            </a:pPr>
            <a:r>
              <a:rPr lang="en-AU" dirty="0" smtClean="0">
                <a:latin typeface="Cambria" panose="02040503050406030204" pitchFamily="18" charset="0"/>
              </a:rPr>
              <a:t>Years 7 – 12 Comprehensive High School</a:t>
            </a:r>
          </a:p>
          <a:p>
            <a:pPr marL="457200" indent="-457200">
              <a:buFont typeface="Wingdings" panose="05000000000000000000" pitchFamily="2" charset="2"/>
              <a:buChar char="v"/>
            </a:pPr>
            <a:r>
              <a:rPr lang="en-AU" dirty="0" smtClean="0">
                <a:latin typeface="Cambria" panose="02040503050406030204" pitchFamily="18" charset="0"/>
              </a:rPr>
              <a:t>1025 students &amp; 50 special education students</a:t>
            </a:r>
            <a:endParaRPr lang="en-AU" dirty="0">
              <a:latin typeface="Cambria" panose="02040503050406030204" pitchFamily="18" charset="0"/>
            </a:endParaRPr>
          </a:p>
          <a:p>
            <a:pPr marL="457200" indent="-457200">
              <a:buFont typeface="Wingdings" panose="05000000000000000000" pitchFamily="2" charset="2"/>
              <a:buChar char="v"/>
            </a:pPr>
            <a:r>
              <a:rPr lang="en-AU" dirty="0" smtClean="0">
                <a:latin typeface="Cambria" panose="02040503050406030204" pitchFamily="18" charset="0"/>
              </a:rPr>
              <a:t>Situated in Baulkham Hills</a:t>
            </a:r>
          </a:p>
        </p:txBody>
      </p:sp>
      <p:sp>
        <p:nvSpPr>
          <p:cNvPr id="3" name="Title 2"/>
          <p:cNvSpPr>
            <a:spLocks noGrp="1"/>
          </p:cNvSpPr>
          <p:nvPr>
            <p:ph type="title"/>
          </p:nvPr>
        </p:nvSpPr>
        <p:spPr/>
        <p:txBody>
          <a:bodyPr/>
          <a:lstStyle/>
          <a:p>
            <a:r>
              <a:rPr lang="en-AU" dirty="0" smtClean="0"/>
              <a:t>Crestwood High School</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christina.fisher\AppData\Local\Microsoft\Windows\Temporary Internet Files\Content.IE5\OWUM0UT5\photoCA1GGUNI.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7025" y="1412776"/>
            <a:ext cx="3672408" cy="2401526"/>
          </a:xfrm>
          <a:prstGeom prst="rect">
            <a:avLst/>
          </a:prstGeom>
          <a:noFill/>
          <a:ln>
            <a:noFill/>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0928" y="1508157"/>
            <a:ext cx="3339629" cy="221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E:\photos - mentoring\mentoring v2 1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59" y="1272605"/>
            <a:ext cx="3693459" cy="2446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9832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20888"/>
            <a:ext cx="7408333" cy="3705275"/>
          </a:xfrm>
        </p:spPr>
        <p:txBody>
          <a:bodyPr/>
          <a:lstStyle/>
          <a:p>
            <a:r>
              <a:rPr lang="en-AU" dirty="0" smtClean="0"/>
              <a:t>Barista Program (Year 9 – 11 Boys)</a:t>
            </a:r>
          </a:p>
          <a:p>
            <a:r>
              <a:rPr lang="en-AU" dirty="0" smtClean="0"/>
              <a:t>Boys program (Year 10 Boys)</a:t>
            </a:r>
          </a:p>
          <a:p>
            <a:r>
              <a:rPr lang="en-AU" dirty="0" smtClean="0"/>
              <a:t>JOOST juice bar (Year 10 girls)</a:t>
            </a:r>
          </a:p>
          <a:p>
            <a:r>
              <a:rPr lang="en-AU" dirty="0" smtClean="0"/>
              <a:t>Community Mentoring Program (Year 11 students)</a:t>
            </a:r>
          </a:p>
          <a:p>
            <a:r>
              <a:rPr lang="en-AU" dirty="0" smtClean="0"/>
              <a:t>Rock &amp; Water Program (Year 7 &amp; 8 Students)</a:t>
            </a:r>
          </a:p>
          <a:p>
            <a:r>
              <a:rPr lang="en-AU" dirty="0" smtClean="0"/>
              <a:t>Transition Program (Year 10 – 12 Students)</a:t>
            </a:r>
            <a:endParaRPr lang="en-AU" dirty="0"/>
          </a:p>
        </p:txBody>
      </p:sp>
      <p:sp>
        <p:nvSpPr>
          <p:cNvPr id="3" name="Title 2"/>
          <p:cNvSpPr>
            <a:spLocks noGrp="1"/>
          </p:cNvSpPr>
          <p:nvPr>
            <p:ph type="title"/>
          </p:nvPr>
        </p:nvSpPr>
        <p:spPr/>
        <p:txBody>
          <a:bodyPr/>
          <a:lstStyle/>
          <a:p>
            <a:r>
              <a:rPr lang="en-AU" dirty="0" smtClean="0"/>
              <a:t>Programs</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dimitra.telidis\Pictures\2015-05-26 Mentoring 2015\Mentoring 2015\Alex Hawke &amp; Connor Feigher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6"/>
            <a:ext cx="2592288" cy="19442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CAREERS\Joost\JOOST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8589" y="5808011"/>
            <a:ext cx="3267878" cy="6872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5" cstate="print"/>
          <a:srcRect/>
          <a:stretch>
            <a:fillRect/>
          </a:stretch>
        </p:blipFill>
        <p:spPr bwMode="auto">
          <a:xfrm>
            <a:off x="5247590" y="5070905"/>
            <a:ext cx="3267878" cy="1618766"/>
          </a:xfrm>
          <a:prstGeom prst="rect">
            <a:avLst/>
          </a:prstGeom>
          <a:noFill/>
          <a:ln w="9525">
            <a:noFill/>
            <a:miter lim="800000"/>
            <a:headEnd/>
            <a:tailEnd/>
          </a:ln>
        </p:spPr>
      </p:pic>
      <p:pic>
        <p:nvPicPr>
          <p:cNvPr id="3074" name="Picture 2" descr="I:\CAREERS\Crestwood Newsletter Articles\Photos\2009 WEX PHOTOS\Crestwood work experience\P105041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5662" y="188640"/>
            <a:ext cx="2784310"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4517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132856"/>
            <a:ext cx="7408333" cy="3993307"/>
          </a:xfrm>
        </p:spPr>
        <p:txBody>
          <a:bodyPr>
            <a:normAutofit/>
          </a:bodyPr>
          <a:lstStyle/>
          <a:p>
            <a:r>
              <a:rPr lang="en-AU" dirty="0"/>
              <a:t>Blooms Cafe is a program that has been developed by Crestwood High School to train Year </a:t>
            </a:r>
            <a:r>
              <a:rPr lang="en-AU" dirty="0" smtClean="0"/>
              <a:t>9 &amp; 10 </a:t>
            </a:r>
            <a:r>
              <a:rPr lang="en-AU" dirty="0"/>
              <a:t>boys as </a:t>
            </a:r>
            <a:r>
              <a:rPr lang="en-AU" dirty="0" smtClean="0"/>
              <a:t>barista’s. The </a:t>
            </a:r>
            <a:r>
              <a:rPr lang="en-AU" dirty="0"/>
              <a:t>successful program was established in 2006 and we have trained over 300 boys. The aim is to connect the boys to the school and give them skills they can use in the future.</a:t>
            </a:r>
          </a:p>
          <a:p>
            <a:r>
              <a:rPr lang="en-AU" dirty="0"/>
              <a:t>Blooms cafe is open Tuesday and Thursday before school, recess and at lunch. The boys are producing restaurant quality cappuccinos and lattes. The staff certainly enjoy the fine coffee that is produced.</a:t>
            </a:r>
          </a:p>
          <a:p>
            <a:pPr marL="0" indent="0">
              <a:buNone/>
            </a:pPr>
            <a:endParaRPr lang="en-AU" dirty="0"/>
          </a:p>
        </p:txBody>
      </p:sp>
      <p:sp>
        <p:nvSpPr>
          <p:cNvPr id="3" name="Title 2"/>
          <p:cNvSpPr>
            <a:spLocks noGrp="1"/>
          </p:cNvSpPr>
          <p:nvPr>
            <p:ph type="title"/>
          </p:nvPr>
        </p:nvSpPr>
        <p:spPr/>
        <p:txBody>
          <a:bodyPr>
            <a:normAutofit fontScale="90000"/>
          </a:bodyPr>
          <a:lstStyle/>
          <a:p>
            <a:pPr algn="r"/>
            <a:r>
              <a:rPr lang="en-AU" dirty="0" smtClean="0"/>
              <a:t>The Boys Barista Program </a:t>
            </a:r>
            <a:br>
              <a:rPr lang="en-AU" dirty="0" smtClean="0"/>
            </a:br>
            <a:r>
              <a:rPr lang="en-AU" dirty="0" smtClean="0"/>
              <a:t>(Year </a:t>
            </a:r>
            <a:r>
              <a:rPr lang="en-AU" dirty="0"/>
              <a:t>9</a:t>
            </a:r>
            <a:r>
              <a:rPr lang="en-AU" dirty="0" smtClean="0"/>
              <a:t> – 11 Boys)</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965"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913" y="260648"/>
            <a:ext cx="2661903" cy="176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1581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59633" y="2132857"/>
            <a:ext cx="7020768" cy="3528392"/>
          </a:xfrm>
        </p:spPr>
        <p:txBody>
          <a:bodyPr>
            <a:normAutofit fontScale="92500" lnSpcReduction="10000"/>
          </a:bodyPr>
          <a:lstStyle/>
          <a:p>
            <a:r>
              <a:rPr lang="en-AU" dirty="0"/>
              <a:t>The Year 10 boys attend a full day of training within the school. This training is run over a term by Year 11 and Year 12 boys that have a supervisory role with the coffee shop. After the training is complete, the students work one day every fortnight in their own time to perfect their skills.</a:t>
            </a:r>
          </a:p>
          <a:p>
            <a:r>
              <a:rPr lang="en-AU" dirty="0"/>
              <a:t>At the completion of the course the boys are awarded a certificate and a performance criteria check list detailing what they have achieved in the term. Many of the boys have gone on to part-time and full time jobs using </a:t>
            </a:r>
            <a:r>
              <a:rPr lang="en-AU" dirty="0" smtClean="0"/>
              <a:t> their </a:t>
            </a:r>
            <a:r>
              <a:rPr lang="en-AU" dirty="0"/>
              <a:t>barista skills.</a:t>
            </a:r>
          </a:p>
          <a:p>
            <a:endParaRPr lang="en-AU" dirty="0"/>
          </a:p>
        </p:txBody>
      </p:sp>
      <p:sp>
        <p:nvSpPr>
          <p:cNvPr id="3" name="Title 2"/>
          <p:cNvSpPr>
            <a:spLocks noGrp="1"/>
          </p:cNvSpPr>
          <p:nvPr>
            <p:ph type="title"/>
          </p:nvPr>
        </p:nvSpPr>
        <p:spPr/>
        <p:txBody>
          <a:bodyPr>
            <a:normAutofit fontScale="90000"/>
          </a:bodyPr>
          <a:lstStyle/>
          <a:p>
            <a:r>
              <a:rPr lang="en-AU" dirty="0"/>
              <a:t>The </a:t>
            </a:r>
            <a:r>
              <a:rPr lang="en-AU" dirty="0" smtClean="0"/>
              <a:t>			Boys </a:t>
            </a:r>
            <a:r>
              <a:rPr lang="en-AU" dirty="0"/>
              <a:t>Barista Program </a:t>
            </a:r>
            <a:br>
              <a:rPr lang="en-AU" dirty="0"/>
            </a:br>
            <a:r>
              <a:rPr lang="en-AU" dirty="0" smtClean="0"/>
              <a:t>			(</a:t>
            </a:r>
            <a:r>
              <a:rPr lang="en-AU" dirty="0"/>
              <a:t>Year 10 – 11 Boys)</a:t>
            </a:r>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CAREERS\Mentoring Program\2014\2014 Mentoring photos\Mentoring 2014 0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88640"/>
            <a:ext cx="2555776" cy="1692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48489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9592" y="1844824"/>
            <a:ext cx="7992888" cy="4680520"/>
          </a:xfrm>
        </p:spPr>
        <p:txBody>
          <a:bodyPr>
            <a:normAutofit fontScale="92500" lnSpcReduction="10000"/>
          </a:bodyPr>
          <a:lstStyle/>
          <a:p>
            <a:pPr marL="0" indent="0">
              <a:buNone/>
            </a:pPr>
            <a:endParaRPr lang="en-AU" dirty="0" smtClean="0"/>
          </a:p>
          <a:p>
            <a:r>
              <a:rPr lang="en-AU" dirty="0" smtClean="0"/>
              <a:t>Program developed </a:t>
            </a:r>
            <a:r>
              <a:rPr lang="en-AU" dirty="0"/>
              <a:t>to meet the needs of disengaged boys in Year 10. </a:t>
            </a:r>
            <a:endParaRPr lang="en-AU" dirty="0" smtClean="0"/>
          </a:p>
          <a:p>
            <a:r>
              <a:rPr lang="en-AU" dirty="0" smtClean="0"/>
              <a:t>Aims </a:t>
            </a:r>
            <a:r>
              <a:rPr lang="en-AU" dirty="0"/>
              <a:t>to develop work place skills through the completion of a construction project. In addition boys were given assistance in the development of resumes, interview </a:t>
            </a:r>
            <a:r>
              <a:rPr lang="en-AU" dirty="0" smtClean="0"/>
              <a:t>skills </a:t>
            </a:r>
            <a:r>
              <a:rPr lang="en-AU" dirty="0"/>
              <a:t>and in applying for part time </a:t>
            </a:r>
            <a:r>
              <a:rPr lang="en-AU" dirty="0" smtClean="0"/>
              <a:t>work</a:t>
            </a:r>
            <a:r>
              <a:rPr lang="en-AU" dirty="0"/>
              <a:t> </a:t>
            </a:r>
            <a:r>
              <a:rPr lang="en-AU" dirty="0" smtClean="0"/>
              <a:t>(which  is encouraged)</a:t>
            </a:r>
          </a:p>
          <a:p>
            <a:r>
              <a:rPr lang="en-AU" dirty="0" smtClean="0"/>
              <a:t>The </a:t>
            </a:r>
            <a:r>
              <a:rPr lang="en-AU" dirty="0"/>
              <a:t>immediate goal was to have the boys reengage at </a:t>
            </a:r>
            <a:r>
              <a:rPr lang="en-AU" dirty="0" smtClean="0"/>
              <a:t>school.</a:t>
            </a:r>
          </a:p>
          <a:p>
            <a:r>
              <a:rPr lang="en-AU" dirty="0" smtClean="0"/>
              <a:t>Boys are </a:t>
            </a:r>
            <a:r>
              <a:rPr lang="en-AU" dirty="0"/>
              <a:t>encouraged to evaluate their goals and efforts with the aim of leaving for full time work at the completion of their ROSA or continuing to year 11 </a:t>
            </a:r>
            <a:r>
              <a:rPr lang="en-AU" dirty="0" smtClean="0"/>
              <a:t>choosing appropriate </a:t>
            </a:r>
            <a:r>
              <a:rPr lang="en-AU" dirty="0"/>
              <a:t>subjects and with an attitude and work effort commensurate with the rigours of senior study</a:t>
            </a:r>
            <a:r>
              <a:rPr lang="en-AU" dirty="0" smtClean="0"/>
              <a:t>.</a:t>
            </a:r>
          </a:p>
          <a:p>
            <a:r>
              <a:rPr lang="en-AU" dirty="0" smtClean="0"/>
              <a:t> </a:t>
            </a:r>
            <a:endParaRPr lang="en-AU" dirty="0"/>
          </a:p>
        </p:txBody>
      </p:sp>
      <p:sp>
        <p:nvSpPr>
          <p:cNvPr id="3" name="Title 2"/>
          <p:cNvSpPr>
            <a:spLocks noGrp="1"/>
          </p:cNvSpPr>
          <p:nvPr>
            <p:ph type="title"/>
          </p:nvPr>
        </p:nvSpPr>
        <p:spPr/>
        <p:txBody>
          <a:bodyPr/>
          <a:lstStyle/>
          <a:p>
            <a:r>
              <a:rPr lang="en-AU" dirty="0" smtClean="0"/>
              <a:t>	         Boys Program (Year 10)</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IMG_8028 -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954" y="260648"/>
            <a:ext cx="2408822" cy="1806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024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20888"/>
            <a:ext cx="8020413" cy="4032448"/>
          </a:xfrm>
        </p:spPr>
        <p:txBody>
          <a:bodyPr>
            <a:normAutofit fontScale="92500" lnSpcReduction="10000"/>
          </a:bodyPr>
          <a:lstStyle/>
          <a:p>
            <a:r>
              <a:rPr lang="en-AU" dirty="0"/>
              <a:t>The program has been funded by a grant from Castle Hill RSL club. Matt Smith and Joel Palmer, TAS faculty have each given two free periods per cycle to the completion of the construction project and mentoring the boys. </a:t>
            </a:r>
            <a:endParaRPr lang="en-AU" dirty="0" smtClean="0"/>
          </a:p>
          <a:p>
            <a:r>
              <a:rPr lang="en-AU" dirty="0" smtClean="0"/>
              <a:t>Tracey </a:t>
            </a:r>
            <a:r>
              <a:rPr lang="en-AU" dirty="0"/>
              <a:t>Cowan, LAST, has supported the boys in constructing resumes and completing school work. The rate of on time </a:t>
            </a:r>
            <a:r>
              <a:rPr lang="en-AU" dirty="0" smtClean="0"/>
              <a:t>completion </a:t>
            </a:r>
            <a:r>
              <a:rPr lang="en-AU" dirty="0"/>
              <a:t>of assignments has increased across the group, an </a:t>
            </a:r>
            <a:r>
              <a:rPr lang="en-AU" dirty="0" smtClean="0"/>
              <a:t>immediately </a:t>
            </a:r>
            <a:r>
              <a:rPr lang="en-AU" dirty="0"/>
              <a:t>measurable indicator of success. </a:t>
            </a:r>
            <a:endParaRPr lang="en-AU" dirty="0" smtClean="0"/>
          </a:p>
          <a:p>
            <a:r>
              <a:rPr lang="en-AU" dirty="0" smtClean="0"/>
              <a:t>The </a:t>
            </a:r>
            <a:r>
              <a:rPr lang="en-AU" dirty="0"/>
              <a:t>boys receive reward </a:t>
            </a:r>
            <a:r>
              <a:rPr lang="en-AU" dirty="0" smtClean="0"/>
              <a:t>points </a:t>
            </a:r>
            <a:r>
              <a:rPr lang="en-AU" dirty="0"/>
              <a:t>for physical contribution to the project, completion of school work and zero negative entries on </a:t>
            </a:r>
            <a:r>
              <a:rPr lang="en-AU" dirty="0" err="1"/>
              <a:t>Sentral</a:t>
            </a:r>
            <a:r>
              <a:rPr lang="en-AU" dirty="0"/>
              <a:t>. These are converted to canteen vouchers, donated by the canteen. </a:t>
            </a:r>
          </a:p>
          <a:p>
            <a:endParaRPr lang="en-AU" dirty="0"/>
          </a:p>
        </p:txBody>
      </p:sp>
      <p:sp>
        <p:nvSpPr>
          <p:cNvPr id="3" name="Title 2"/>
          <p:cNvSpPr>
            <a:spLocks noGrp="1"/>
          </p:cNvSpPr>
          <p:nvPr>
            <p:ph type="title"/>
          </p:nvPr>
        </p:nvSpPr>
        <p:spPr/>
        <p:txBody>
          <a:bodyPr>
            <a:normAutofit fontScale="90000"/>
          </a:bodyPr>
          <a:lstStyle/>
          <a:p>
            <a:r>
              <a:rPr lang="en-AU" dirty="0" smtClean="0"/>
              <a:t>		      Boys </a:t>
            </a:r>
            <a:r>
              <a:rPr lang="en-AU" dirty="0"/>
              <a:t>Program (Year 10)</a:t>
            </a:r>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IMG_8031 -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204" y="260648"/>
            <a:ext cx="288032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383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2708920"/>
            <a:ext cx="8236431" cy="3417244"/>
          </a:xfrm>
        </p:spPr>
        <p:txBody>
          <a:bodyPr>
            <a:normAutofit/>
          </a:bodyPr>
          <a:lstStyle/>
          <a:p>
            <a:r>
              <a:rPr lang="en-AU" dirty="0"/>
              <a:t>The Juice bar operates Thursday and Friday at lunchtime from the canteen at recess (Fruit preparation) and </a:t>
            </a:r>
            <a:r>
              <a:rPr lang="en-AU" dirty="0" smtClean="0"/>
              <a:t>lunch </a:t>
            </a:r>
            <a:r>
              <a:rPr lang="en-AU" dirty="0"/>
              <a:t>- selling and making fruit juices for staff and </a:t>
            </a:r>
            <a:r>
              <a:rPr lang="en-AU" dirty="0" smtClean="0"/>
              <a:t>students.</a:t>
            </a:r>
          </a:p>
          <a:p>
            <a:r>
              <a:rPr lang="en-AU" dirty="0"/>
              <a:t>At the completion of the course the </a:t>
            </a:r>
            <a:r>
              <a:rPr lang="en-AU" dirty="0" smtClean="0"/>
              <a:t>girls </a:t>
            </a:r>
            <a:r>
              <a:rPr lang="en-AU" dirty="0"/>
              <a:t>are awarded a certificate and a performance criteria check list detailing what they have achieved in the term. Many of the </a:t>
            </a:r>
            <a:r>
              <a:rPr lang="en-AU" dirty="0" smtClean="0"/>
              <a:t>girls </a:t>
            </a:r>
            <a:r>
              <a:rPr lang="en-AU" dirty="0"/>
              <a:t>have gone on to part-time and </a:t>
            </a:r>
            <a:r>
              <a:rPr lang="en-AU" dirty="0" smtClean="0"/>
              <a:t>jobs </a:t>
            </a:r>
            <a:r>
              <a:rPr lang="en-AU" dirty="0"/>
              <a:t>using </a:t>
            </a:r>
            <a:r>
              <a:rPr lang="en-AU" dirty="0" smtClean="0"/>
              <a:t>their juice making skills     	with Kicks and BOOST.</a:t>
            </a:r>
            <a:endParaRPr lang="en-AU" dirty="0"/>
          </a:p>
          <a:p>
            <a:endParaRPr lang="en-AU" dirty="0"/>
          </a:p>
          <a:p>
            <a:endParaRPr lang="en-AU" dirty="0"/>
          </a:p>
        </p:txBody>
      </p:sp>
      <p:sp>
        <p:nvSpPr>
          <p:cNvPr id="3" name="Title 2"/>
          <p:cNvSpPr>
            <a:spLocks noGrp="1"/>
          </p:cNvSpPr>
          <p:nvPr>
            <p:ph type="title"/>
          </p:nvPr>
        </p:nvSpPr>
        <p:spPr/>
        <p:txBody>
          <a:bodyPr>
            <a:normAutofit fontScale="90000"/>
          </a:bodyPr>
          <a:lstStyle/>
          <a:p>
            <a:r>
              <a:rPr lang="en-AU" dirty="0" smtClean="0"/>
              <a:t>		JOOST </a:t>
            </a:r>
            <a:r>
              <a:rPr lang="en-AU" dirty="0"/>
              <a:t>Juice Bar </a:t>
            </a:r>
            <a:br>
              <a:rPr lang="en-AU" dirty="0"/>
            </a:br>
            <a:r>
              <a:rPr lang="en-AU" dirty="0" smtClean="0"/>
              <a:t>		(</a:t>
            </a:r>
            <a:r>
              <a:rPr lang="en-AU" dirty="0"/>
              <a:t>Year 10 Girls)</a:t>
            </a:r>
          </a:p>
        </p:txBody>
      </p:sp>
      <p:pic>
        <p:nvPicPr>
          <p:cNvPr id="4" name="Picture 2" descr="I:\CAREERS\Joost\JOOST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5990603"/>
            <a:ext cx="3267878" cy="6872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restwood high scho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649" y="5490958"/>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Joost Bar 2008 - Yr 11 &amp;12 00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454" y="258162"/>
            <a:ext cx="2966912"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5809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921492"/>
            <a:ext cx="8210400" cy="4320480"/>
          </a:xfrm>
        </p:spPr>
        <p:txBody>
          <a:bodyPr>
            <a:normAutofit/>
          </a:bodyPr>
          <a:lstStyle/>
          <a:p>
            <a:r>
              <a:rPr lang="en-AU" dirty="0"/>
              <a:t>Program been operating since 2009</a:t>
            </a:r>
          </a:p>
          <a:p>
            <a:r>
              <a:rPr lang="en-AU" dirty="0"/>
              <a:t>Approximately 20 Year 11 students</a:t>
            </a:r>
          </a:p>
          <a:p>
            <a:r>
              <a:rPr lang="en-AU" dirty="0"/>
              <a:t>Students matched to community mentor through career or interest choice</a:t>
            </a:r>
          </a:p>
          <a:p>
            <a:r>
              <a:rPr lang="en-AU" dirty="0"/>
              <a:t>Mentors sourced from school community,  business and industry</a:t>
            </a:r>
          </a:p>
          <a:p>
            <a:r>
              <a:rPr lang="en-AU" dirty="0"/>
              <a:t>Selected from middle performing students. (Not established leaders and not behaviour problem students) </a:t>
            </a:r>
          </a:p>
          <a:p>
            <a:endParaRPr lang="en-AU" dirty="0"/>
          </a:p>
        </p:txBody>
      </p:sp>
      <p:sp>
        <p:nvSpPr>
          <p:cNvPr id="3" name="Title 2"/>
          <p:cNvSpPr>
            <a:spLocks noGrp="1"/>
          </p:cNvSpPr>
          <p:nvPr>
            <p:ph type="title"/>
          </p:nvPr>
        </p:nvSpPr>
        <p:spPr/>
        <p:txBody>
          <a:bodyPr>
            <a:normAutofit fontScale="90000"/>
          </a:bodyPr>
          <a:lstStyle/>
          <a:p>
            <a:pPr algn="l"/>
            <a:r>
              <a:rPr lang="en-AU" dirty="0" smtClean="0"/>
              <a:t>Community Mentoring Program</a:t>
            </a:r>
            <a:br>
              <a:rPr lang="en-AU" dirty="0" smtClean="0"/>
            </a:br>
            <a:r>
              <a:rPr lang="en-AU" dirty="0" smtClean="0"/>
              <a:t>(Year 11 Students)</a:t>
            </a:r>
            <a:endParaRPr lang="en-AU" dirty="0"/>
          </a:p>
        </p:txBody>
      </p:sp>
      <p:pic>
        <p:nvPicPr>
          <p:cNvPr id="4" name="Picture 2" descr="crestwood high scho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957299" cy="12156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cstate="print"/>
          <a:srcRect/>
          <a:stretch>
            <a:fillRect/>
          </a:stretch>
        </p:blipFill>
        <p:spPr bwMode="auto">
          <a:xfrm>
            <a:off x="5625262" y="5244407"/>
            <a:ext cx="3052683" cy="1512168"/>
          </a:xfrm>
          <a:prstGeom prst="rect">
            <a:avLst/>
          </a:prstGeom>
          <a:noFill/>
          <a:ln w="9525">
            <a:noFill/>
            <a:miter lim="800000"/>
            <a:headEnd/>
            <a:tailEnd/>
          </a:ln>
        </p:spPr>
      </p:pic>
      <p:pic>
        <p:nvPicPr>
          <p:cNvPr id="6146" name="Picture 2" descr="I:\CAREERS\Mentoring Program\2014\2014 Mentoring photos\Mentoring 2014 02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980728"/>
            <a:ext cx="2919424" cy="1933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830758"/>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restwood High School&amp;quot;&quot;/&gt;&lt;property id=&quot;20307&quot; value=&quot;256&quot;/&gt;&lt;/object&gt;&lt;object type=&quot;3&quot; unique_id=&quot;10005&quot;&gt;&lt;property id=&quot;20148&quot; value=&quot;5&quot;/&gt;&lt;property id=&quot;20300&quot; value=&quot;Slide 2 - &amp;quot;Crestwood High School&amp;quot;&quot;/&gt;&lt;property id=&quot;20307&quot; value=&quot;264&quot;/&gt;&lt;/object&gt;&lt;object type=&quot;3&quot; unique_id=&quot;10006&quot;&gt;&lt;property id=&quot;20148&quot; value=&quot;5&quot;/&gt;&lt;property id=&quot;20300&quot; value=&quot;Slide 3 - &amp;quot;Programs&amp;quot;&quot;/&gt;&lt;property id=&quot;20307&quot; value=&quot;265&quot;/&gt;&lt;/object&gt;&lt;object type=&quot;3&quot; unique_id=&quot;10007&quot;&gt;&lt;property id=&quot;20148&quot; value=&quot;5&quot;/&gt;&lt;property id=&quot;20300&quot; value=&quot;Slide 4 - &amp;quot;The Boys Barista Program  (Year 9 – 11 Boys)&amp;quot;&quot;/&gt;&lt;property id=&quot;20307&quot; value=&quot;258&quot;/&gt;&lt;/object&gt;&lt;object type=&quot;3&quot; unique_id=&quot;10008&quot;&gt;&lt;property id=&quot;20148&quot; value=&quot;5&quot;/&gt;&lt;property id=&quot;20300&quot; value=&quot;Slide 5 - &amp;quot;The &amp;amp;#x09;&amp;amp;#x09;&amp;amp;#x09;Boys Barista Program  &amp;amp;#x09;&amp;amp;#x09;&amp;amp;#x09;(Year 10 – 11 Boys)&amp;quot;&quot;/&gt;&lt;property id=&quot;20307&quot; value=&quot;267&quot;/&gt;&lt;/object&gt;&lt;object type=&quot;3&quot; unique_id=&quot;10009&quot;&gt;&lt;property id=&quot;20148&quot; value=&quot;5&quot;/&gt;&lt;property id=&quot;20300&quot; value=&quot;Slide 6 - &amp;quot;&amp;amp;#x09;         Boys Program (Year 10)&amp;quot;&quot;/&gt;&lt;property id=&quot;20307&quot; value=&quot;259&quot;/&gt;&lt;/object&gt;&lt;object type=&quot;3&quot; unique_id=&quot;10011&quot;&gt;&lt;property id=&quot;20148&quot; value=&quot;5&quot;/&gt;&lt;property id=&quot;20300&quot; value=&quot;Slide 8 - &amp;quot;&amp;amp;#x09;&amp;amp;#x09;JOOST Juice Bar  &amp;amp;#x09;&amp;amp;#x09;(Year 10 Girls)&amp;quot;&quot;/&gt;&lt;property id=&quot;20307&quot; value=&quot;266&quot;/&gt;&lt;/object&gt;&lt;object type=&quot;3&quot; unique_id=&quot;10012&quot;&gt;&lt;property id=&quot;20148&quot; value=&quot;5&quot;/&gt;&lt;property id=&quot;20300&quot; value=&quot;Slide 9 - &amp;quot;Community Mentoring Program (Year 11 Students)&amp;quot;&quot;/&gt;&lt;property id=&quot;20307&quot; value=&quot;261&quot;/&gt;&lt;/object&gt;&lt;object type=&quot;3&quot; unique_id=&quot;10013&quot;&gt;&lt;property id=&quot;20148&quot; value=&quot;5&quot;/&gt;&lt;property id=&quot;20300&quot; value=&quot;Slide 10 - &amp;quot;                  Structure of  Program&amp;quot;&quot;/&gt;&lt;property id=&quot;20307&quot; value=&quot;268&quot;/&gt;&lt;/object&gt;&lt;object type=&quot;3&quot; unique_id=&quot;10014&quot;&gt;&lt;property id=&quot;20148&quot; value=&quot;5&quot;/&gt;&lt;property id=&quot;20300&quot; value=&quot;Slide 11 - &amp;quot;Rock &amp;amp; Water Program&amp;quot;&quot;/&gt;&lt;property id=&quot;20307&quot; value=&quot;262&quot;/&gt;&lt;/object&gt;&lt;object type=&quot;3&quot; unique_id=&quot;10015&quot;&gt;&lt;property id=&quot;20148&quot; value=&quot;5&quot;/&gt;&lt;property id=&quot;20300&quot; value=&quot;Slide 12 - &amp;quot;                 Work Readiness – Transition                  Program (Years 10 – 12)&amp;quot;&quot;/&gt;&lt;property id=&quot;20307&quot; value=&quot;263&quot;/&gt;&lt;/object&gt;&lt;object type=&quot;3&quot; unique_id=&quot;10212&quot;&gt;&lt;property id=&quot;20148&quot; value=&quot;5&quot;/&gt;&lt;property id=&quot;20300&quot; value=&quot;Slide 13 - &amp;quot;                  Work Readiness – Transition                    Program (Years 10 – 12)&amp;quot;&quot;/&gt;&lt;property id=&quot;20307&quot; value=&quot;269&quot;/&gt;&lt;/object&gt;&lt;object type=&quot;3&quot; unique_id=&quot;10228&quot;&gt;&lt;property id=&quot;20148&quot; value=&quot;5&quot;/&gt;&lt;property id=&quot;20300&quot; value=&quot;Slide 7 - &amp;quot;&amp;amp;#x09;&amp;amp;#x09;      Boys Program (Year 10)&amp;quot;&quot;/&gt;&lt;property id=&quot;20307&quot; value=&quot;270&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162</TotalTime>
  <Words>946</Words>
  <Application>Microsoft Macintosh PowerPoint</Application>
  <PresentationFormat>On-screen Show (4:3)</PresentationFormat>
  <Paragraphs>59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Waveform</vt:lpstr>
      <vt:lpstr>Crestwood High School</vt:lpstr>
      <vt:lpstr>Crestwood High School</vt:lpstr>
      <vt:lpstr>Programs</vt:lpstr>
      <vt:lpstr>The Boys Barista Program  (Year 9 – 11 Boys)</vt:lpstr>
      <vt:lpstr>The    Boys Barista Program     (Year 10 – 11 Boys)</vt:lpstr>
      <vt:lpstr>          Boys Program (Year 10)</vt:lpstr>
      <vt:lpstr>        Boys Program (Year 10)</vt:lpstr>
      <vt:lpstr>  JOOST Juice Bar    (Year 10 Girls)</vt:lpstr>
      <vt:lpstr>Community Mentoring Program (Year 11 Students)</vt:lpstr>
      <vt:lpstr>                  Structure of  Program</vt:lpstr>
      <vt:lpstr>Rock &amp; Water Program</vt:lpstr>
      <vt:lpstr>                 Work Readiness – Transition                  Program (Years 10 – 12)</vt:lpstr>
      <vt:lpstr>                  Work Readiness – Transition                    Program (Years 10 – 12)</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Crestwood High School</dc:title>
  <dc:creator>Christina Fisher</dc:creator>
  <cp:lastModifiedBy>Hanna Kemp</cp:lastModifiedBy>
  <cp:revision>24</cp:revision>
  <dcterms:created xsi:type="dcterms:W3CDTF">2015-07-14T01:44:06Z</dcterms:created>
  <dcterms:modified xsi:type="dcterms:W3CDTF">2016-09-22T04:40:58Z</dcterms:modified>
</cp:coreProperties>
</file>